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9" r:id="rId4"/>
    <p:sldId id="257" r:id="rId5"/>
    <p:sldId id="260" r:id="rId6"/>
    <p:sldId id="261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/>
    <p:restoredTop sz="91400"/>
  </p:normalViewPr>
  <p:slideViewPr>
    <p:cSldViewPr snapToGrid="0" snapToObjects="1">
      <p:cViewPr varScale="1">
        <p:scale>
          <a:sx n="130" d="100"/>
          <a:sy n="130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18143-16F3-E140-9F9A-2A3D43535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1C3FE-A137-1346-A575-6843EB6F4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0A346-92DA-0544-A8A0-5CCB9D8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CB950-9426-C74A-B4D4-543AF030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55865-5F3B-1049-AA6F-E724B826D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6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496B-347E-F04F-811A-657E2379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306B7F-8EAE-FB4C-A229-E50F83160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56D73-AE70-B347-B75C-2D9F6409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CC614-A250-194A-8610-554F5A10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7A5E8-217E-8547-B4DE-A66F7548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2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6BAFE-65B1-6845-85B4-044428F28B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368F2-9B20-0941-9100-41F67C4D0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D2344-66BD-5548-ABB5-37883A95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D7277-EEDC-8741-B110-EB3EC8ABA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039FE-A028-814E-877C-AC7956AC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6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0DA6-57E0-3F4E-8A08-B4FD350D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32B5B-166E-C946-A4A5-7FCA5BFA8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450C9-284E-D54A-8567-FED89B9C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EACED-AF51-7740-8927-9BC2D814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49860-DC57-8B4E-8363-7E0EFD4B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8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3772-021C-7D41-9E62-6884AFE2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ED6C8-AD87-2540-A7AC-F9E33FB65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3DB6A-BC8C-A640-B1F0-402F062C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D27F7-8372-8B4B-9621-A6ACE92C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C98D2-C520-7747-A5F7-693CA57D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2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B9E5C-D875-B248-AF0F-B0B8E594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7F2FE-A3AB-DD49-A4B4-67B81DF0B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1AFC0-0035-BB47-B5BD-AC8AECA5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58AE5-895A-C341-9BFF-04D1CE29E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9C96C-BD42-2946-BF0B-135A3D70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11016-4948-004C-BDF6-1046CDF2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4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B02D0-960C-E141-9024-DC385F6D5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A4BD5-0909-1D49-AA68-CD401FEF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624FE-589B-0B41-92F6-78A200DDF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5717FB-9DC7-244D-9CA2-7113ADB12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E158D-0A36-D945-A1D6-8DABD0A73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34F4D-7FE4-6A4E-886E-6CEBC10D6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013473-A529-4B46-8D77-E991E116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40E8A1-DD7E-0447-A57B-9099CD8C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3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3F61-A1E7-2F4C-95E8-ECC3257C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50DA1-034D-3F44-A530-21760DE8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63A21-E6E4-FE4A-997A-4873087A0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14467-8155-CC4A-B38A-16655DA0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B13B1-D2C1-D64E-9201-CA9FE354B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25419-C8BF-E14A-85E8-011128B4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A2010-5B21-A747-BF7D-6B9C6474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6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38BC2-EE5D-6E4B-9C2E-5A3BFA99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8212C-63FF-8747-A7C0-51C0EDDEA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FF7BC-57E5-6D41-9354-15B1591E2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96CA-8DA6-C64A-9EF6-A13DB109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77470-137A-3146-855E-7FE7158D0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1B7F4-9CCE-424B-B54C-2DD3C2C3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65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E2D51-3F3F-934C-B366-FEDC6C2F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92995E-0E46-E944-B8EC-ABA753440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FC07B5-58EE-7844-BEA9-92FC3D57B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DCE39-1613-094B-A31B-139A0766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FC4B2-5C54-114C-AB67-3A432DED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F8AB-1A39-9E4B-B0DD-16D809EB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009C8-B8B1-5440-9EF4-C336921D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D15F9-8AEE-6946-A00B-EFF239465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2A804-3292-124B-928B-007541929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41539-78CF-F44B-B4CF-FACF18869596}" type="datetimeFigureOut">
              <a:rPr lang="en-US" smtClean="0"/>
              <a:t>6/27/21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795C3-0152-1142-8E40-32DE7E302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09662-70C8-1D4F-A822-F2918309F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E172-BDC9-984B-9A41-71A4DBED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4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@iiayurveda.com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iayurveda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82F3B-AFD9-9540-8BE8-137B81AFB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95" y="86498"/>
            <a:ext cx="9044577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AGNI &amp; THE VAGUS NERVE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FC1C97-ADDD-7C42-BE23-AEE05CC8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790" y="0"/>
            <a:ext cx="23052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E7CB3-DE45-174C-8BE5-2EF896F591C1}"/>
              </a:ext>
            </a:extLst>
          </p:cNvPr>
          <p:cNvSpPr txBox="1"/>
          <p:nvPr/>
        </p:nvSpPr>
        <p:spPr>
          <a:xfrm>
            <a:off x="2223997" y="1659285"/>
            <a:ext cx="49425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“An individual that maintains a balanced state of the main elements of the body, adequate digestions, proper excretion,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blissful condition of soul, satisfied senses, and a happy state of mind</a:t>
            </a:r>
            <a:r>
              <a:rPr lang="en-US" sz="2800" dirty="0"/>
              <a:t>, is called a healthy person”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97495-72AB-EC4B-9730-AD024D24E07C}"/>
              </a:ext>
            </a:extLst>
          </p:cNvPr>
          <p:cNvSpPr txBox="1"/>
          <p:nvPr/>
        </p:nvSpPr>
        <p:spPr>
          <a:xfrm>
            <a:off x="2223997" y="5612901"/>
            <a:ext cx="5247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Sushruta</a:t>
            </a:r>
            <a:r>
              <a:rPr lang="en-US" sz="2400" dirty="0"/>
              <a:t> Samhita – Chapter 15, Verse 41</a:t>
            </a:r>
          </a:p>
        </p:txBody>
      </p:sp>
    </p:spTree>
    <p:extLst>
      <p:ext uri="{BB962C8B-B14F-4D97-AF65-F5344CB8AC3E}">
        <p14:creationId xmlns:p14="http://schemas.microsoft.com/office/powerpoint/2010/main" val="1261587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1D89D7-0C77-A84A-8A1B-DC7F8A820095}"/>
              </a:ext>
            </a:extLst>
          </p:cNvPr>
          <p:cNvSpPr txBox="1">
            <a:spLocks/>
          </p:cNvSpPr>
          <p:nvPr/>
        </p:nvSpPr>
        <p:spPr>
          <a:xfrm>
            <a:off x="156341" y="-169863"/>
            <a:ext cx="1187931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THE AUTONOMIC NERVOUS SYSTEM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17EBE1C-5587-AE4F-A7F1-93F318597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29"/>
          <a:stretch/>
        </p:blipFill>
        <p:spPr>
          <a:xfrm>
            <a:off x="1955114" y="2490828"/>
            <a:ext cx="3175000" cy="3465491"/>
          </a:xfrm>
          <a:prstGeom prst="rect">
            <a:avLst/>
          </a:prstGeom>
        </p:spPr>
      </p:pic>
      <p:pic>
        <p:nvPicPr>
          <p:cNvPr id="10" name="Picture 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09841D7-B3BC-114A-912B-C2F17BAF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014" y="1155700"/>
            <a:ext cx="34163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7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F3214A-006D-C148-A7D6-605484A5B5D7}"/>
              </a:ext>
            </a:extLst>
          </p:cNvPr>
          <p:cNvSpPr txBox="1">
            <a:spLocks/>
          </p:cNvSpPr>
          <p:nvPr/>
        </p:nvSpPr>
        <p:spPr>
          <a:xfrm>
            <a:off x="-2151993" y="-2347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PARASYMPATHETIC</a:t>
            </a:r>
          </a:p>
        </p:txBody>
      </p:sp>
      <p:pic>
        <p:nvPicPr>
          <p:cNvPr id="6" name="Picture 5" descr="A picture containing green, asparagus, plant, vegetable&#10;&#10;Description automatically generated">
            <a:extLst>
              <a:ext uri="{FF2B5EF4-FFF2-40B4-BE49-F238E27FC236}">
                <a16:creationId xmlns:a16="http://schemas.microsoft.com/office/drawing/2014/main" id="{8E3BF8AA-9CE5-794A-98D4-C602B20B9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608" y="1206499"/>
            <a:ext cx="3828392" cy="4688681"/>
          </a:xfrm>
          <a:prstGeom prst="rect">
            <a:avLst/>
          </a:prstGeom>
        </p:spPr>
      </p:pic>
      <p:pic>
        <p:nvPicPr>
          <p:cNvPr id="8" name="Picture 7" descr="A person standing in front of the moon&#10;&#10;Description automatically generated with medium confidence">
            <a:extLst>
              <a:ext uri="{FF2B5EF4-FFF2-40B4-BE49-F238E27FC236}">
                <a16:creationId xmlns:a16="http://schemas.microsoft.com/office/drawing/2014/main" id="{2F423A5C-08F5-AC45-9D63-301871F21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51" r="11886"/>
          <a:stretch/>
        </p:blipFill>
        <p:spPr>
          <a:xfrm>
            <a:off x="0" y="1206500"/>
            <a:ext cx="3904735" cy="2951428"/>
          </a:xfrm>
          <a:prstGeom prst="rect">
            <a:avLst/>
          </a:prstGeom>
        </p:spPr>
      </p:pic>
      <p:pic>
        <p:nvPicPr>
          <p:cNvPr id="10" name="Picture 9" descr="A picture containing sky, outdoor, beach, nature&#10;&#10;Description automatically generated">
            <a:extLst>
              <a:ext uri="{FF2B5EF4-FFF2-40B4-BE49-F238E27FC236}">
                <a16:creationId xmlns:a16="http://schemas.microsoft.com/office/drawing/2014/main" id="{A4310FD2-1485-9645-AFD8-D89FB3E73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928"/>
            <a:ext cx="12192000" cy="2700072"/>
          </a:xfrm>
          <a:prstGeom prst="rect">
            <a:avLst/>
          </a:prstGeom>
        </p:spPr>
      </p:pic>
      <p:pic>
        <p:nvPicPr>
          <p:cNvPr id="12" name="Picture 11" descr="A picture containing person, outdoor, mammal&#10;&#10;Description automatically generated">
            <a:extLst>
              <a:ext uri="{FF2B5EF4-FFF2-40B4-BE49-F238E27FC236}">
                <a16:creationId xmlns:a16="http://schemas.microsoft.com/office/drawing/2014/main" id="{67136C00-EDC2-FF49-9544-9CEDDCFB8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735" y="1206498"/>
            <a:ext cx="4458872" cy="296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23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D843EE6-C754-9A42-9BE0-05BEF64DB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930" y="564831"/>
            <a:ext cx="4151870" cy="61067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3E91663-94D9-4A40-A34F-7426B7E21759}"/>
              </a:ext>
            </a:extLst>
          </p:cNvPr>
          <p:cNvSpPr txBox="1">
            <a:spLocks/>
          </p:cNvSpPr>
          <p:nvPr/>
        </p:nvSpPr>
        <p:spPr>
          <a:xfrm>
            <a:off x="247277" y="-97951"/>
            <a:ext cx="451156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SYMPATHETIC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10373-4B7D-E743-899B-AA3C52C0A1AF}"/>
              </a:ext>
            </a:extLst>
          </p:cNvPr>
          <p:cNvSpPr txBox="1"/>
          <p:nvPr/>
        </p:nvSpPr>
        <p:spPr>
          <a:xfrm>
            <a:off x="441435" y="1859340"/>
            <a:ext cx="6159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Fight response aggravates pitta then </a:t>
            </a:r>
            <a:r>
              <a:rPr lang="en-US" sz="2400" dirty="0" err="1"/>
              <a:t>vata</a:t>
            </a: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Flight response aggravates </a:t>
            </a:r>
            <a:r>
              <a:rPr lang="en-US" sz="2400" dirty="0" err="1"/>
              <a:t>vata</a:t>
            </a:r>
            <a:r>
              <a:rPr lang="en-US" sz="2400" dirty="0"/>
              <a:t> then pitta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Freeze response aggravates </a:t>
            </a:r>
            <a:r>
              <a:rPr lang="en-US" sz="2400" dirty="0" err="1"/>
              <a:t>vata</a:t>
            </a:r>
            <a:r>
              <a:rPr lang="en-US" sz="2400" dirty="0"/>
              <a:t> then </a:t>
            </a:r>
            <a:r>
              <a:rPr lang="en-US" sz="2400" dirty="0" err="1"/>
              <a:t>kapha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21C70-C086-454D-88BD-8501DF5984F3}"/>
              </a:ext>
            </a:extLst>
          </p:cNvPr>
          <p:cNvSpPr txBox="1"/>
          <p:nvPr/>
        </p:nvSpPr>
        <p:spPr>
          <a:xfrm>
            <a:off x="269611" y="4540467"/>
            <a:ext cx="65027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AGNI IS REROUTED AWAY FROM DIGESTIVE ORGANS AND TO THE PERIPHARY OF THE BODY AS WELL AS THE SENSE ORGANS</a:t>
            </a:r>
          </a:p>
        </p:txBody>
      </p:sp>
    </p:spTree>
    <p:extLst>
      <p:ext uri="{BB962C8B-B14F-4D97-AF65-F5344CB8AC3E}">
        <p14:creationId xmlns:p14="http://schemas.microsoft.com/office/powerpoint/2010/main" val="2754310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F14B38-C133-7D42-824C-17906991D456}"/>
              </a:ext>
            </a:extLst>
          </p:cNvPr>
          <p:cNvSpPr txBox="1">
            <a:spLocks/>
          </p:cNvSpPr>
          <p:nvPr/>
        </p:nvSpPr>
        <p:spPr>
          <a:xfrm>
            <a:off x="0" y="-190036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STRESS                 </a:t>
            </a:r>
            <a:r>
              <a:rPr lang="en-US" dirty="0"/>
              <a:t>|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        IMMOBILIZATION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04E12-D6E7-1647-B33B-34870163BB0D}"/>
              </a:ext>
            </a:extLst>
          </p:cNvPr>
          <p:cNvSpPr txBox="1"/>
          <p:nvPr/>
        </p:nvSpPr>
        <p:spPr>
          <a:xfrm>
            <a:off x="168166" y="1146037"/>
            <a:ext cx="41200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Physiological responses to non-immediate stresses are largely the same as when you’re fighting for survival.  They engage the SYMPATHETIC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927298-073A-C24B-ABEA-1ACE6FF4EF58}"/>
              </a:ext>
            </a:extLst>
          </p:cNvPr>
          <p:cNvSpPr txBox="1"/>
          <p:nvPr/>
        </p:nvSpPr>
        <p:spPr>
          <a:xfrm>
            <a:off x="6697953" y="1146036"/>
            <a:ext cx="52026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When the threat is perceived as undefeatable, and unavoidable, the ANS may engage the immobilization response VIA THE VAGUS NERVE PATHWAYS IN THE PARASYMPATHETIC NERVOUS SYSTEM</a:t>
            </a:r>
          </a:p>
        </p:txBody>
      </p:sp>
      <p:pic>
        <p:nvPicPr>
          <p:cNvPr id="11" name="Picture 10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C3FA0D4-BF5F-794D-B3B2-041172DAC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40"/>
          <a:stretch/>
        </p:blipFill>
        <p:spPr>
          <a:xfrm>
            <a:off x="474279" y="2803537"/>
            <a:ext cx="3144610" cy="1793282"/>
          </a:xfrm>
          <a:prstGeom prst="rect">
            <a:avLst/>
          </a:prstGeom>
        </p:spPr>
      </p:pic>
      <p:pic>
        <p:nvPicPr>
          <p:cNvPr id="13" name="Picture 12" descr="Two wolves in the snow&#10;&#10;Description automatically generated with medium confidence">
            <a:extLst>
              <a:ext uri="{FF2B5EF4-FFF2-40B4-BE49-F238E27FC236}">
                <a16:creationId xmlns:a16="http://schemas.microsoft.com/office/drawing/2014/main" id="{EDB2A3CB-69E2-8245-A80F-588DED648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82" y="4760110"/>
            <a:ext cx="2962603" cy="1968305"/>
          </a:xfrm>
          <a:prstGeom prst="rect">
            <a:avLst/>
          </a:prstGeom>
        </p:spPr>
      </p:pic>
      <p:pic>
        <p:nvPicPr>
          <p:cNvPr id="17" name="Picture 16" descr="A picture containing ground, mammal, outdoor, lagomorph&#10;&#10;Description automatically generated">
            <a:extLst>
              <a:ext uri="{FF2B5EF4-FFF2-40B4-BE49-F238E27FC236}">
                <a16:creationId xmlns:a16="http://schemas.microsoft.com/office/drawing/2014/main" id="{716A16EC-0935-7E47-8590-A7C59A387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567" y="3394598"/>
            <a:ext cx="4722003" cy="313774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8A68C7-3036-7E4B-B874-62074DF80F81}"/>
              </a:ext>
            </a:extLst>
          </p:cNvPr>
          <p:cNvCxnSpPr>
            <a:cxnSpLocks/>
          </p:cNvCxnSpPr>
          <p:nvPr/>
        </p:nvCxnSpPr>
        <p:spPr>
          <a:xfrm>
            <a:off x="5259433" y="1017849"/>
            <a:ext cx="0" cy="5502140"/>
          </a:xfrm>
          <a:prstGeom prst="line">
            <a:avLst/>
          </a:prstGeom>
          <a:ln w="412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897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A84A9-A0E2-DD41-8F31-11AF27A2B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26" y="20920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CASE STUDY – Mark Johnson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CF5D8D-CFA5-B644-9082-E7E398B63E56}"/>
              </a:ext>
            </a:extLst>
          </p:cNvPr>
          <p:cNvSpPr txBox="1"/>
          <p:nvPr/>
        </p:nvSpPr>
        <p:spPr>
          <a:xfrm>
            <a:off x="375745" y="1260846"/>
            <a:ext cx="107231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 year old male</a:t>
            </a:r>
          </a:p>
          <a:p>
            <a:r>
              <a:rPr lang="en-US" dirty="0"/>
              <a:t>Height: 5’7”</a:t>
            </a:r>
          </a:p>
          <a:p>
            <a:r>
              <a:rPr lang="en-US" dirty="0"/>
              <a:t>Weight: 77lbs (his highest </a:t>
            </a:r>
            <a:r>
              <a:rPr lang="en-US"/>
              <a:t>lifetime weight was </a:t>
            </a:r>
            <a:r>
              <a:rPr lang="en-US" dirty="0"/>
              <a:t>111lbs via use of TPN)</a:t>
            </a:r>
          </a:p>
          <a:p>
            <a:r>
              <a:rPr lang="en-US" dirty="0" err="1"/>
              <a:t>Prakruti</a:t>
            </a:r>
            <a:r>
              <a:rPr lang="en-US" dirty="0"/>
              <a:t>: </a:t>
            </a:r>
            <a:r>
              <a:rPr lang="en-US" dirty="0" err="1"/>
              <a:t>Vata</a:t>
            </a:r>
            <a:r>
              <a:rPr lang="en-US" dirty="0"/>
              <a:t>/Pitta</a:t>
            </a:r>
          </a:p>
          <a:p>
            <a:r>
              <a:rPr lang="en-US" dirty="0" err="1"/>
              <a:t>Vikruti</a:t>
            </a:r>
            <a:r>
              <a:rPr lang="en-US" dirty="0"/>
              <a:t>: VPK – Mainly </a:t>
            </a:r>
            <a:r>
              <a:rPr lang="en-US" dirty="0" err="1"/>
              <a:t>vata</a:t>
            </a:r>
            <a:endParaRPr lang="en-US" dirty="0"/>
          </a:p>
          <a:p>
            <a:endParaRPr lang="en-US" dirty="0"/>
          </a:p>
          <a:p>
            <a:r>
              <a:rPr lang="en-US" dirty="0"/>
              <a:t>Symptoms – Rapid weight loss.  Inability to gain weight, swelling in lower limbs, severe anxiety surrounding health, 6 – 8 bowel movements daily, bloating, belching, flatulence, distention of the abdomen, severe weakness, etc.</a:t>
            </a:r>
          </a:p>
          <a:p>
            <a:endParaRPr lang="en-US" dirty="0"/>
          </a:p>
          <a:p>
            <a:r>
              <a:rPr lang="en-US" dirty="0"/>
              <a:t>Ayurvedic Assessment – </a:t>
            </a:r>
            <a:r>
              <a:rPr lang="en-US" dirty="0" err="1"/>
              <a:t>Grahani</a:t>
            </a:r>
            <a:endParaRPr lang="en-US" dirty="0"/>
          </a:p>
          <a:p>
            <a:r>
              <a:rPr lang="en-US" dirty="0"/>
              <a:t>Allopathic Diagnosis – Crohn’s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C3B8A-EC1C-874B-8708-F7C7321834B2}"/>
              </a:ext>
            </a:extLst>
          </p:cNvPr>
          <p:cNvSpPr txBox="1"/>
          <p:nvPr/>
        </p:nvSpPr>
        <p:spPr>
          <a:xfrm>
            <a:off x="0" y="480252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VISHAMA AGNI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 AMA  VPK AGGRIVATION OVER TIME  GRAHANI  DHATU KASHAYA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D51BC7-8870-2243-8EDF-8E81B99B1785}"/>
              </a:ext>
            </a:extLst>
          </p:cNvPr>
          <p:cNvSpPr txBox="1"/>
          <p:nvPr/>
        </p:nvSpPr>
        <p:spPr>
          <a:xfrm>
            <a:off x="0" y="53287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WHAT CAUSED THE VISHAMA AGNI??????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11DA85-4F53-A14E-AF58-36E7D31DEE96}"/>
              </a:ext>
            </a:extLst>
          </p:cNvPr>
          <p:cNvSpPr txBox="1"/>
          <p:nvPr/>
        </p:nvSpPr>
        <p:spPr>
          <a:xfrm>
            <a:off x="0" y="588579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PERCIEVED HOME AS THREATENING (SPECIFICALLY FATHER)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 ENGAGED MAINLY FLIGHT SYMPATHETIC RESPONSE  IMMOBILIZED AT SPECIFIC POINTS  AGNI IS UTILIZED OUTSIDE THE GIT  VISHAMA AGNI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8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A84A9-A0E2-DD41-8F31-11AF27A2B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36" y="28195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CASE STUDY – LONG STORY SHORT…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75132-2C83-A842-9C11-D2CE9ED26345}"/>
              </a:ext>
            </a:extLst>
          </p:cNvPr>
          <p:cNvSpPr txBox="1"/>
          <p:nvPr/>
        </p:nvSpPr>
        <p:spPr>
          <a:xfrm>
            <a:off x="1" y="1891862"/>
            <a:ext cx="1219199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After 6 months, Mark Johnson is 117lbs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He has 2 – 4 bowel movements daily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His bloating and belching are almost gone completely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His anxiety has reduced significantly…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…He and his father are conflicting about 90% less frequently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4959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D82A-01C3-D546-B22B-5B76AA5D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44" y="1298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INTERNATIONAL INSTITUTE OF AYURVEDA</a:t>
            </a:r>
          </a:p>
        </p:txBody>
      </p:sp>
      <p:pic>
        <p:nvPicPr>
          <p:cNvPr id="5" name="Picture 4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FC838DBB-3C38-3A4F-B646-B9D092590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50" t="20180" r="21051" b="20540"/>
          <a:stretch/>
        </p:blipFill>
        <p:spPr>
          <a:xfrm>
            <a:off x="617838" y="1853513"/>
            <a:ext cx="4053016" cy="40653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4A7A25-591E-A742-84A1-4B0F26F181B6}"/>
              </a:ext>
            </a:extLst>
          </p:cNvPr>
          <p:cNvSpPr txBox="1"/>
          <p:nvPr/>
        </p:nvSpPr>
        <p:spPr>
          <a:xfrm>
            <a:off x="5791199" y="4828317"/>
            <a:ext cx="4803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707.412.0053</a:t>
            </a:r>
          </a:p>
          <a:p>
            <a:r>
              <a:rPr lang="en-US" sz="2400" dirty="0">
                <a:hlinkClick r:id="rId3"/>
              </a:rPr>
              <a:t>victor@iiayurveda.com</a:t>
            </a:r>
            <a:endParaRPr lang="en-US" sz="2400" dirty="0"/>
          </a:p>
          <a:p>
            <a:r>
              <a:rPr lang="en-US" sz="2400" dirty="0">
                <a:hlinkClick r:id="rId4"/>
              </a:rPr>
              <a:t>www.iiayurveda.com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CA758-FCCF-0542-A386-575751D8E95F}"/>
              </a:ext>
            </a:extLst>
          </p:cNvPr>
          <p:cNvSpPr txBox="1"/>
          <p:nvPr/>
        </p:nvSpPr>
        <p:spPr>
          <a:xfrm>
            <a:off x="5791200" y="1716879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AYURVEDIC HEALTH PRACTITIONER PROGRAM</a:t>
            </a:r>
          </a:p>
          <a:p>
            <a:r>
              <a:rPr lang="en-US" dirty="0"/>
              <a:t>BEGINS JANUARY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5D6FF-342B-1A4C-B2CB-ED382E4A42A3}"/>
              </a:ext>
            </a:extLst>
          </p:cNvPr>
          <p:cNvSpPr txBox="1"/>
          <p:nvPr/>
        </p:nvSpPr>
        <p:spPr>
          <a:xfrm>
            <a:off x="5791199" y="2716979"/>
            <a:ext cx="6400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AYURVEDA &amp; THE VAGUS NERVE COURSE</a:t>
            </a:r>
          </a:p>
          <a:p>
            <a:r>
              <a:rPr lang="en-US" dirty="0"/>
              <a:t>BEGINS JANUARY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F8179-46FA-E245-8F14-3204FB30F548}"/>
              </a:ext>
            </a:extLst>
          </p:cNvPr>
          <p:cNvSpPr txBox="1"/>
          <p:nvPr/>
        </p:nvSpPr>
        <p:spPr>
          <a:xfrm>
            <a:off x="5791200" y="3749565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PULSE UNVEILED COURSE AND BOOK</a:t>
            </a:r>
          </a:p>
          <a:p>
            <a:r>
              <a:rPr lang="en-US" dirty="0"/>
              <a:t>CURRENTLY AVAILABLE</a:t>
            </a:r>
          </a:p>
        </p:txBody>
      </p:sp>
    </p:spTree>
    <p:extLst>
      <p:ext uri="{BB962C8B-B14F-4D97-AF65-F5344CB8AC3E}">
        <p14:creationId xmlns:p14="http://schemas.microsoft.com/office/powerpoint/2010/main" val="3034626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379</Words>
  <Application>Microsoft Macintosh PowerPoint</Application>
  <PresentationFormat>Widescreen</PresentationFormat>
  <Paragraphs>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AGNI &amp; THE VAGUS NERVE</vt:lpstr>
      <vt:lpstr>PowerPoint Presentation</vt:lpstr>
      <vt:lpstr>PowerPoint Presentation</vt:lpstr>
      <vt:lpstr>PowerPoint Presentation</vt:lpstr>
      <vt:lpstr>PowerPoint Presentation</vt:lpstr>
      <vt:lpstr>CASE STUDY – Mark Johnson</vt:lpstr>
      <vt:lpstr>CASE STUDY – LONG STORY SHORT…</vt:lpstr>
      <vt:lpstr>INTERNATIONAL INSTITUTE OF AYURVEDA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Briere</dc:creator>
  <cp:lastModifiedBy>Victor Briere</cp:lastModifiedBy>
  <cp:revision>20</cp:revision>
  <dcterms:created xsi:type="dcterms:W3CDTF">2021-06-27T16:54:44Z</dcterms:created>
  <dcterms:modified xsi:type="dcterms:W3CDTF">2021-06-27T19:04:07Z</dcterms:modified>
</cp:coreProperties>
</file>